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La Agencia Espacial Valle Alto Henares lanza un proyecto educativo que va a la estratosfera.</a:t>
            </a:r>
          </a:p>
          <a:p/>
          <a:p>
            <a:r>
              <a:t>VISUAL SUGERIDO: fotografía nítida del horizonte terrestre visto desde un globo sonda escolar previo (con créditos), o ilustración gráfica si no se dispone de imagen real con derechos.</a:t>
            </a:r>
          </a:p>
          <a:p/>
          <a:p>
            <a:r>
              <a:t>NOTAS DEL PRESENTADOR:</a:t>
            </a:r>
          </a:p>
          <a:p>
            <a:r>
              <a:t>- Presentar el proyecto, no leer la portada.</a:t>
            </a:r>
          </a:p>
          <a:p>
            <a:r>
              <a:t>- Una sola frase de apertura: "Vamos a contar cómo cinco municipios del Alto Henares y unos 300 escolares van a lanzar un globo a 30 kilómetros de altura".</a:t>
            </a:r>
          </a:p>
          <a:p>
            <a:r>
              <a:t>- Tono cálido, cercano.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Ninguna entidad sola tiene que cargar con el proyecto.</a:t>
            </a:r>
          </a:p>
          <a:p/>
          <a:p>
            <a:r>
              <a:t>VISUAL SUGERIDO: "gráfico de paraguas" donde cada institución sostiene una parte de la cápsula.</a:t>
            </a:r>
          </a:p>
          <a:p/>
          <a:p>
            <a:r>
              <a:t>NOTAS DEL PRESENTADOR:</a:t>
            </a:r>
          </a:p>
          <a:p>
            <a:r>
              <a:t>- Insistir en la gobernanza multinivel como valor añadido por sí mismo.</a:t>
            </a:r>
          </a:p>
          <a:p>
            <a:r>
              <a:t>- Mencionar las líneas posibles: FECYT (convocatoria cultura científica), JCCM (innovación educativa), Diputación (proyectos comarcales).</a:t>
            </a:r>
          </a:p>
          <a:p>
            <a:r>
              <a:t>- Convertir el coste por alumno: 10.000 € / 250 alumnos ≈ 40 € por alumno por todo un curso STEAM intercentros.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Educativo, científico, mediático, territorial e institucional.</a:t>
            </a:r>
          </a:p>
          <a:p/>
          <a:p>
            <a:r>
              <a:t>VISUAL SUGERIDO: roseta con cinco pétalos, uno por dimensión de impacto.</a:t>
            </a:r>
          </a:p>
          <a:p/>
          <a:p>
            <a:r>
              <a:t>NOTAS DEL PRESENTADOR:</a:t>
            </a:r>
          </a:p>
          <a:p>
            <a:r>
              <a:t>- "El globo sube, pero también suben los pueblos del Alto Henares en visibilidad".</a:t>
            </a:r>
          </a:p>
          <a:p>
            <a:r>
              <a:t>- Mencionar que muchos proyectos similares han generado cobertura nacional.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Aprobación ya en septiembre 2026; lanzamiento en mayo 2027.</a:t>
            </a:r>
          </a:p>
          <a:p/>
          <a:p>
            <a:r>
              <a:t>VISUAL SUGERIDO: carril temporal horizontal con cuatro paradas.</a:t>
            </a:r>
          </a:p>
          <a:p/>
          <a:p>
            <a:r>
              <a:t>NOTAS DEL PRESENTADOR:</a:t>
            </a:r>
          </a:p>
          <a:p>
            <a:r>
              <a:t>- Subrayar que los siguientes 60 días son los críticos para conseguir el respaldo institucional.</a:t>
            </a:r>
          </a:p>
          <a:p>
            <a:r>
              <a:t>- Comunicar que las administraciones que aprueben en septiembre tendrán presencia destacada en toda la comunicación del proyecto.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Tres compromisos concretos.</a:t>
            </a:r>
          </a:p>
          <a:p/>
          <a:p>
            <a:r>
              <a:t>VISUAL SUGERIDO: tres iconos limpios alineados horizontalmente (firma, euro, mesa de reunión).</a:t>
            </a:r>
          </a:p>
          <a:p/>
          <a:p>
            <a:r>
              <a:t>NOTAS DEL PRESENTADOR:</a:t>
            </a:r>
          </a:p>
          <a:p>
            <a:r>
              <a:t>- Cerrar de forma operativa: "¿Podemos llevar esto al Pleno / al Consejo Escolar / a la Junta de Gobierno en las próximas tres semanas?".</a:t>
            </a:r>
          </a:p>
          <a:p>
            <a:r>
              <a:t>- Ofrecer ayuda para preparar la propuesta concreta a cada órgano.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Esta es una oportunidad histórica para nuestros pueblos. Hagámosla.</a:t>
            </a:r>
          </a:p>
          <a:p/>
          <a:p>
            <a:r>
              <a:t>VISUAL SUGERIDO: fotografía vertical o muy panorámica, con texto sobrio en la parte inferior.</a:t>
            </a:r>
          </a:p>
          <a:p/>
          <a:p>
            <a:r>
              <a:t>NOTAS DEL PRESENTADOR:</a:t>
            </a:r>
          </a:p>
          <a:p>
            <a:r>
              <a:t>- Cerrar agradeciendo a quienes ya están dentro del proyecto.</a:t>
            </a:r>
          </a:p>
          <a:p>
            <a:r>
              <a:t>- Tomar nota explícita de los compromisos verbales recibidos en la sala.</a:t>
            </a:r>
          </a:p>
          <a:p>
            <a:r>
              <a:t>- No abrir turno de preguntas como conclusión; el turno de preguntas debe ir antes de la diapositiva 14 para terminar con el mensaje emocional.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La escuela rural necesita proyectos vertebradores que demuestren que la innovación educativa nace en los pueblos.</a:t>
            </a:r>
          </a:p>
          <a:p/>
          <a:p>
            <a:r>
              <a:t>VISUAL SUGERIDO: fotografía panorámica de la comarca del Alto Henares (vega del Henares, encinares, pueblos), o mapa estilizado con los cinco municipios destacados.</a:t>
            </a:r>
          </a:p>
          <a:p/>
          <a:p>
            <a:r>
              <a:t>NOTAS DEL PRESENTADOR:</a:t>
            </a:r>
          </a:p>
          <a:p>
            <a:r>
              <a:t>- Datos rápidos (mantener pocos números, citarlos de viva voz): cifras de matrícula de los centros, dispersión geográfica.</a:t>
            </a:r>
          </a:p>
          <a:p>
            <a:r>
              <a:t>- Evitar tono lastimero: enfocar como oportunidad, no como queja.</a:t>
            </a:r>
          </a:p>
          <a:p>
            <a:r>
              <a:t>- Mencionar que la mejor escuela rural de España es la que se atreve a hacer lo que la urbana no hace.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Los proyectos transversales producen aprendizajes que ninguna clase tradicional iguala.</a:t>
            </a:r>
          </a:p>
          <a:p/>
          <a:p>
            <a:r>
              <a:t>VISUAL SUGERIDO: diagrama radial con las competencias y los cuatro niveles educativos (Infantil, Primaria, ESO, Bachillerato).</a:t>
            </a:r>
          </a:p>
          <a:p/>
          <a:p>
            <a:r>
              <a:t>NOTAS DEL PRESENTADOR:</a:t>
            </a:r>
          </a:p>
          <a:p>
            <a:r>
              <a:t>- Recordar que los HAB son una metodología testada en Europa con centenares de lanzamientos escolares.</a:t>
            </a:r>
          </a:p>
          <a:p>
            <a:r>
              <a:t>- Insistir en que el aprendizaje vivencial es la clave: el niño que ve volar lo que él ha construido no olvida.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Un sistema sencillo, seguro y comprensible que asciende hasta unos 30 km y regresa en paracaídas.</a:t>
            </a:r>
          </a:p>
          <a:p/>
          <a:p>
            <a:r>
              <a:t>VISUAL SUGERIDO: infografía vertical con la cadena de vuelo a escala estilizada, con la altitud comparada (Everest 8,8 km · aviones comerciales 11 km · nuestro globo 30 km · estación espacial 400 km).</a:t>
            </a:r>
          </a:p>
          <a:p/>
          <a:p>
            <a:r>
              <a:t>NOTAS DEL PRESENTADOR:</a:t>
            </a:r>
          </a:p>
          <a:p>
            <a:r>
              <a:t>- "No es una nave, no es un dron, no es un cohete: es un globo".</a:t>
            </a:r>
          </a:p>
          <a:p>
            <a:r>
              <a:t>- Destacar que la tecnología está madura y es accesible.</a:t>
            </a:r>
          </a:p>
          <a:p>
            <a:r>
              <a:t>- Anticipar que se recupera (no se abandona).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Es un proyecto intercentros y multinivel que cohesiona el territorio.</a:t>
            </a:r>
          </a:p>
          <a:p/>
          <a:p>
            <a:r>
              <a:t>VISUAL SUGERIDO: mapa con encina central y los cinco pueblos como hojas de la copa.</a:t>
            </a:r>
          </a:p>
          <a:p/>
          <a:p>
            <a:r>
              <a:t>NOTAS DEL PRESENTADOR:</a:t>
            </a:r>
          </a:p>
          <a:p>
            <a:r>
              <a:t>- Subrayar la continuidad educativa: los niños de Primaria del CRA verán que su instituto futuro es parte del mismo proyecto.</a:t>
            </a:r>
          </a:p>
          <a:p>
            <a:r>
              <a:t>- Mencionar que el proyecto tiene padrinazgo simbólico de cada alcaldía.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Hay un experimento adaptado a cada edad. Todos aportan algo real.</a:t>
            </a:r>
          </a:p>
          <a:p/>
          <a:p>
            <a:r>
              <a:t>VISUAL SUGERIDO: collage de fotografías escolares (talleres, sensores en mesas, dibujos infantiles).</a:t>
            </a:r>
          </a:p>
          <a:p/>
          <a:p>
            <a:r>
              <a:t>NOTAS DEL PRESENTADOR:</a:t>
            </a:r>
          </a:p>
          <a:p>
            <a:r>
              <a:t>- El alumnado de cada nivel decide qué quiere medir, dentro de la oferta de experimentos.</a:t>
            </a:r>
          </a:p>
          <a:p>
            <a:r>
              <a:t>- Los resultados se comparten entre todos, generando lazo intercentros.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El lanzamiento es un punto culminante; el aprendizaje ocurre durante todo el curso.</a:t>
            </a:r>
          </a:p>
          <a:p/>
          <a:p>
            <a:r>
              <a:t>VISUAL SUGERIDO: Gantt simplificado coloreado (ver sección 12 del documento maestro).</a:t>
            </a:r>
          </a:p>
          <a:p/>
          <a:p>
            <a:r>
              <a:t>NOTAS DEL PRESENTADOR:</a:t>
            </a:r>
          </a:p>
          <a:p>
            <a:r>
              <a:t>- "El día del lanzamiento es un sábado emocionante, pero el aprendizaje está repartido todo el curso".</a:t>
            </a:r>
          </a:p>
          <a:p>
            <a:r>
              <a:t>- El proyecto culmina con una exposición itinerante en las cinco localidades.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El marco normativo se cumple íntegramente; nada se improvisa.</a:t>
            </a:r>
          </a:p>
          <a:p/>
          <a:p>
            <a:r>
              <a:t>VISUAL SUGERIDO: ilustración esquemática de "círculos concéntricos": núcleo (carga útil) → equipo técnico → AESA/ENAIRE → autoridades locales.</a:t>
            </a:r>
          </a:p>
          <a:p/>
          <a:p>
            <a:r>
              <a:t>NOTAS DEL PRESENTADOR:</a:t>
            </a:r>
          </a:p>
          <a:p>
            <a:r>
              <a:t>- Anticipar la pregunta más frecuente: "¿Es legal? ¿Es seguro?" — Respuesta: sí, con un marco normativo claro que se cumple paso a paso.</a:t>
            </a:r>
          </a:p>
          <a:p>
            <a:r>
              <a:t>- Mencionar la opción de empresa especializada o universidad como respaldo técnico.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MENSAJE CLAVE: Es asequible si se reparte entre las administraciones que pueden financiarlo.</a:t>
            </a:r>
          </a:p>
          <a:p/>
          <a:p>
            <a:r>
              <a:t>VISUAL SUGERIDO: gráfico de barras horizontal con los tres escenarios y la franja recomendada destacada.</a:t>
            </a:r>
          </a:p>
          <a:p/>
          <a:p>
            <a:r>
              <a:t>NOTAS DEL PRESENTADOR:</a:t>
            </a:r>
          </a:p>
          <a:p>
            <a:r>
              <a:t>- El escenario B equilibra coste, rigor y aprendizaje.</a:t>
            </a:r>
          </a:p>
          <a:p>
            <a:r>
              <a:t>- Comparar con el coste medio de otras actividades extraescolares anuales para relativizar.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Logo_AEV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367" y="548640"/>
            <a:ext cx="310896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794760"/>
            <a:ext cx="11274552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000" b="1">
                <a:solidFill>
                  <a:srgbClr val="1B3A6B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617720"/>
            <a:ext cx="11274552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>
                <a:solidFill>
                  <a:srgbClr val="E4002B"/>
                </a:solidFill>
                <a:latin typeface="Segoe UI"/>
              </a:rPr>
              <a:t>Agencia Espacial Valle Alto Henares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66360"/>
            <a:ext cx="11274552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0">
                <a:solidFill>
                  <a:srgbClr val="0A1A30"/>
                </a:solidFill>
                <a:latin typeface="Segoe UI"/>
              </a:rPr>
              <a:t>“De las aulas a la estratosfera”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11274552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0">
                <a:solidFill>
                  <a:srgbClr val="556688"/>
                </a:solidFill>
                <a:latin typeface="Segoe UI"/>
              </a:rPr>
              <a:t>CRA La Encina · CEIP Romualdo de Toledo · IES Valle del Henares  —  Curso 2026/2027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¿Cuánto cuesta?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Es asequible si se reparte entre las administraciones que pueden financiarlo.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Tabla compacta de los tres escenarios: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A — Básico DIY: 3.500 - 5.500 €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B — Recomendado: 8.000 - 12.000 € (escenario propuesto)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 — Premium llave en mano: 15.000 - 22.000 €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Breve desglose del escenario B: kit, helio, cámaras, seguros, comunicación, transporte, contingencia.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Una financiación compartida.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Ninguna entidad sola tiene que cargar con el proyecto.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Mancomunidad: 25%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Diputación de Guadalajara: 25%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JCCM: 20%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Ayuntamientos (5): 20%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AMPA + patrocinio privado: 10%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Total: 10.000 € orientativos.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Lo que vamos a ganar todos.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Educativo, científico, mediático, territorial e institucional.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Educativo: 250 alumnos beneficiarios; competencias clave.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Científico: dataset abierto, publicación, comparación con AEMET.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Mediático: ≥10 apariciones en prensa.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Territorial: hito común de los 5 pueblos.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Continuidad: club aeroespacial escolar, materiales reutilizables.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¿Cuándo ocurre todo?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Aprobación ya en septiembre 2026; lanzamiento en mayo 2027.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Línea de tiempo limpia con 4 hitos: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Septiembre 2026 — aprobación institucional.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Noviembre 2026 — financiación cerrada.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Mayo 2027 — lanzamiento (ventana primaria: 24 mayo - 13 junio).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Junio 2027 — exposición itinerante y memoria.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Lo que pedimos hoy.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Tres compromisos concretos.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"De las aulas a la estratosfera"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Esta es una oportunidad histórica para nuestros pueblos. Hagámosla.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Imagen a pantalla completa: globo subiendo sobre un paisaje de la comarca, o niños mirando al cielo.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Frase única: "Que los niños del Alto Henares miren al cielo y vean su propio proyecto."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Logo y datos de contacto: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[web del proyecto]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[email]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[teléfono]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Hashtag: #MisiónEstratosfera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La Agencia Espacial Valle Alto Henares lanza un proyecto educativo que va a la estratosfera.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Logotipo AEVAH (emblema circular tipo meatball) sobre fondo azul muy oscuro estrellado.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Bajo el logo: «AGENCIA ESPACIAL VALLE ALTO HENARES».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Subtítulo: "De las aulas a la estratosfera".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Línea inferior: CRA La Encina + Centros de Jadraque · Curso 2026/2027.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Logotipos institucionales colaboradores (Mancomunidad, Ayuntamientos, Diputación, JCCM).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¿Qué problema queremos abordar?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La escuela rural necesita proyectos vertebradores que demuestren que la innovación educativa nace en los pueblos.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Despoblación: nuestros municipios pierden población joven.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Distancia a la oferta cultural: los recursos STEAM se concentran en ciudades.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Oportunidad: un proyecto vertebrador que reúne lo que ya tenemos.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STEAM real, no STEAM en la pizarra.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Los proyectos transversales producen aprendizajes que ninguna clase tradicional iguala.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Cinco competencias clave activadas: matemática-científica, digital, lingüística, ciudadana, emprendedora.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Vínculo a la LOMLOE y a la Agenda 2030 (ODS 4, 9, 10, 13, 17).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Frase resumen: "Un proyecto, todas las edades, toda la comarca".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Un globo sonda estratosférico escolar.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Un sistema sencillo, seguro y comprensible que asciende hasta unos 30 km y regresa en paracaídas.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Esquema simple de la cadena de vuelo: globo de látex → línea → paracaídas → cápsula.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Datos clave: altitud ~30 km, duración ~2,5 h, velocidad ascenso ~5 m/s, masa carga útil &lt;2 kg.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Recuadro: "Gas: HELIO (no inflamable). Decisión de seguridad escolar."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Cinco pueblos, seis centros, todas las edades.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Es un proyecto intercentros y multinivel que cohesiona el territorio.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Mapa de la comarca con marcadores en Cogolludo, Carrascosa de Henares, Hita, Espinosa de Henares y Jadraque.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Lista compacta: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CRA La Encina (Cogolludo, Carrascosa de Henares, Hita, Espinosa de Henares).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CEIP de Jadraque [verificar nombre].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IES de Jadraque [verificar nombre].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Cifra principal: ≈ 250 alumnos · 6 centros · 5 municipios · 1 mancomunidad.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¿Qué van a estudiar los alumnos?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Hay un experimento adaptado a cada edad. Todos aportan algo real.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Infantil: mascota viajera y el cielo en una botella.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Primaria: temperatura con altitud, globos en congelador, semillas viajeras.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ESO: sensores (T, P, RH, UV), acelerómetro, predicción de trayectoria.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Bachillerato: validación atmosférica, radiación UV cuantitativa, análisis de datos.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Un curso completo de trabajo, no un evento aislado.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El lanzamiento es un punto culminante; el aprendizaje ocurre durante todo el curso.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Línea de tiempo horizontal con 10 hitos (F0 a F10).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Septiembre 2026 → Junio 2027.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Destacar F7 — Lanzamiento (mayo 2027) y F10 — Difusión (junio).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A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1B3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82880"/>
            <a:ext cx="10972800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>
                <a:solidFill>
                  <a:srgbClr val="FFFFFF"/>
                </a:solidFill>
                <a:latin typeface="Segoe UI"/>
              </a:rPr>
              <a:t>Hacerlo bien y hacerlo legalmente.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969264"/>
            <a:ext cx="2103120" cy="50800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1417320"/>
            <a:ext cx="10881360" cy="47548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1000"/>
              </a:spcAft>
            </a:pPr>
            <a:r>
              <a:rPr sz="1800" b="1">
                <a:solidFill>
                  <a:srgbClr val="7EC8E3"/>
                </a:solidFill>
                <a:latin typeface="Segoe UI"/>
              </a:rPr>
              <a:t>El marco normativo se cumple íntegramente; nada se improvisa.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Tres bloques: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Lista breve: AESA · ENAIRE · Ayuntamiento · Guardia Civil · Protección Civil · 112.</a:t>
            </a:r>
          </a:p>
          <a:p>
            <a:pPr>
              <a:spcAft>
                <a:spcPts val="500"/>
              </a:spcAft>
            </a:pPr>
            <a:r>
              <a:rPr sz="1500">
                <a:solidFill>
                  <a:srgbClr val="FFFFFF"/>
                </a:solidFill>
                <a:latin typeface="Segoe UI"/>
              </a:rPr>
              <a:t>•  Recuadro: "Si hay duda razonable el día D, se cancela. La seguridad prima sobre el evento."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00800"/>
            <a:ext cx="8229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9FB0D4"/>
                </a:solidFill>
                <a:latin typeface="Segoe UI"/>
              </a:rPr>
              <a:t>AEVAH · Misión Estratosfera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41280" y="6400800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9FB0D4"/>
                </a:solidFill>
                <a:latin typeface="Segoe UI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